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12192000" cy="6858000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15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774C2"/>
    <a:srgbClr val="9DC3E6"/>
    <a:srgbClr val="FFFFFF"/>
    <a:srgbClr val="9B998D"/>
    <a:srgbClr val="A0A0A0"/>
    <a:srgbClr val="CC2F2F"/>
    <a:srgbClr val="C7C8C3"/>
    <a:srgbClr val="B1B0AB"/>
    <a:srgbClr val="CCCDC8"/>
    <a:srgbClr val="A7A8A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 showGuides="1">
      <p:cViewPr varScale="1">
        <p:scale>
          <a:sx n="61" d="100"/>
          <a:sy n="61" d="100"/>
        </p:scale>
        <p:origin x="68" y="440"/>
      </p:cViewPr>
      <p:guideLst>
        <p:guide orient="horz" pos="2115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u-HU"/>
              <a:t>Mintacím szerkesztése</a:t>
            </a:r>
            <a:endParaRPr lang="en-GB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u-HU"/>
              <a:t>Alcím mintájának szerkesztése</a:t>
            </a:r>
            <a:endParaRPr lang="en-GB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8A94F-BFE3-4A0C-A406-8D5554048E18}" type="datetimeFigureOut">
              <a:rPr lang="en-GB" smtClean="0"/>
              <a:t>27/05/2026</a:t>
            </a:fld>
            <a:endParaRPr lang="en-GB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52134A-4C16-4D31-9AC6-E35483BC17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641422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GB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GB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8A94F-BFE3-4A0C-A406-8D5554048E18}" type="datetimeFigureOut">
              <a:rPr lang="en-GB" smtClean="0"/>
              <a:t>27/05/2026</a:t>
            </a:fld>
            <a:endParaRPr lang="en-GB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52134A-4C16-4D31-9AC6-E35483BC17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629832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u-HU"/>
              <a:t>Mintacím szerkesztése</a:t>
            </a:r>
            <a:endParaRPr lang="en-GB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GB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8A94F-BFE3-4A0C-A406-8D5554048E18}" type="datetimeFigureOut">
              <a:rPr lang="en-GB" smtClean="0"/>
              <a:t>27/05/2026</a:t>
            </a:fld>
            <a:endParaRPr lang="en-GB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52134A-4C16-4D31-9AC6-E35483BC17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607725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GB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GB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8A94F-BFE3-4A0C-A406-8D5554048E18}" type="datetimeFigureOut">
              <a:rPr lang="en-GB" smtClean="0"/>
              <a:t>27/05/2026</a:t>
            </a:fld>
            <a:endParaRPr lang="en-GB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52134A-4C16-4D31-9AC6-E35483BC17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721396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u-HU"/>
              <a:t>Mintacím szerkesztése</a:t>
            </a:r>
            <a:endParaRPr lang="en-GB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8A94F-BFE3-4A0C-A406-8D5554048E18}" type="datetimeFigureOut">
              <a:rPr lang="en-GB" smtClean="0"/>
              <a:t>27/05/2026</a:t>
            </a:fld>
            <a:endParaRPr lang="en-GB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52134A-4C16-4D31-9AC6-E35483BC17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878006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GB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GB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GB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8A94F-BFE3-4A0C-A406-8D5554048E18}" type="datetimeFigureOut">
              <a:rPr lang="en-GB" smtClean="0"/>
              <a:t>27/05/2026</a:t>
            </a:fld>
            <a:endParaRPr lang="en-GB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52134A-4C16-4D31-9AC6-E35483BC17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725231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u-HU"/>
              <a:t>Mintacím szerkesztése</a:t>
            </a:r>
            <a:endParaRPr lang="en-GB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GB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GB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8A94F-BFE3-4A0C-A406-8D5554048E18}" type="datetimeFigureOut">
              <a:rPr lang="en-GB" smtClean="0"/>
              <a:t>27/05/2026</a:t>
            </a:fld>
            <a:endParaRPr lang="en-GB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52134A-4C16-4D31-9AC6-E35483BC17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945440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GB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8A94F-BFE3-4A0C-A406-8D5554048E18}" type="datetimeFigureOut">
              <a:rPr lang="en-GB" smtClean="0"/>
              <a:t>27/05/2026</a:t>
            </a:fld>
            <a:endParaRPr lang="en-GB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52134A-4C16-4D31-9AC6-E35483BC17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645555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8A94F-BFE3-4A0C-A406-8D5554048E18}" type="datetimeFigureOut">
              <a:rPr lang="en-GB" smtClean="0"/>
              <a:t>27/05/2026</a:t>
            </a:fld>
            <a:endParaRPr lang="en-GB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52134A-4C16-4D31-9AC6-E35483BC17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2345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/>
              <a:t>Mintacím szerkesztése</a:t>
            </a:r>
            <a:endParaRPr lang="en-GB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GB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8A94F-BFE3-4A0C-A406-8D5554048E18}" type="datetimeFigureOut">
              <a:rPr lang="en-GB" smtClean="0"/>
              <a:t>27/05/2026</a:t>
            </a:fld>
            <a:endParaRPr lang="en-GB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52134A-4C16-4D31-9AC6-E35483BC17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085721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/>
              <a:t>Mintacím szerkesztése</a:t>
            </a:r>
            <a:endParaRPr lang="en-GB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8A94F-BFE3-4A0C-A406-8D5554048E18}" type="datetimeFigureOut">
              <a:rPr lang="en-GB" smtClean="0"/>
              <a:t>27/05/2026</a:t>
            </a:fld>
            <a:endParaRPr lang="en-GB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52134A-4C16-4D31-9AC6-E35483BC17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33326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/>
              <a:t>Mintacím szerkesztése</a:t>
            </a:r>
            <a:endParaRPr lang="en-GB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GB"/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B8A94F-BFE3-4A0C-A406-8D5554048E18}" type="datetimeFigureOut">
              <a:rPr lang="en-GB" smtClean="0"/>
              <a:t>27/05/2026</a:t>
            </a:fld>
            <a:endParaRPr lang="en-GB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52134A-4C16-4D31-9AC6-E35483BC17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708976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hyperlink" Target="https://doi.org/10.3390/ph19010126" TargetMode="External"/><Relationship Id="rId7" Type="http://schemas.openxmlformats.org/officeDocument/2006/relationships/image" Target="../media/image4.png"/><Relationship Id="rId2" Type="http://schemas.openxmlformats.org/officeDocument/2006/relationships/hyperlink" Target="https://www.mdpi.com/journal/pharmaceuticals" TargetMode="External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2395328" y="364010"/>
            <a:ext cx="9055650" cy="1008763"/>
          </a:xfrm>
        </p:spPr>
        <p:txBody>
          <a:bodyPr>
            <a:noAutofit/>
          </a:bodyPr>
          <a:lstStyle/>
          <a:p>
            <a:pPr algn="ctr"/>
            <a:r>
              <a:rPr lang="hu-HU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EUROLABS-CLEAR </a:t>
            </a:r>
            <a:r>
              <a:rPr lang="hu-HU" sz="28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experiments</a:t>
            </a:r>
            <a:r>
              <a:rPr lang="hu-HU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sz="28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at</a:t>
            </a:r>
            <a:r>
              <a:rPr lang="hu-HU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ATOMKI </a:t>
            </a:r>
            <a:br>
              <a:rPr lang="hu-HU" sz="2800" b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u-HU" sz="2400" b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2-7 November 2025</a:t>
            </a:r>
            <a:endParaRPr lang="en-GB" sz="20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artalom helye 7"/>
          <p:cNvSpPr>
            <a:spLocks noGrp="1"/>
          </p:cNvSpPr>
          <p:nvPr>
            <p:ph sz="half" idx="2"/>
          </p:nvPr>
        </p:nvSpPr>
        <p:spPr>
          <a:xfrm>
            <a:off x="2395328" y="1329885"/>
            <a:ext cx="9055650" cy="2585702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pPr marL="357188" indent="0" defTabSz="1978025">
              <a:buNone/>
            </a:pPr>
            <a:r>
              <a:rPr lang="hu-HU" sz="2000" dirty="0" err="1"/>
              <a:t>Title</a:t>
            </a:r>
            <a:r>
              <a:rPr lang="hu-HU" sz="2000" dirty="0"/>
              <a:t>:	</a:t>
            </a:r>
            <a:r>
              <a:rPr lang="en-US" sz="2000" b="1" kern="150" dirty="0">
                <a:solidFill>
                  <a:srgbClr val="00B0F0"/>
                </a:solidFill>
                <a:latin typeface="Calibri" panose="020F0502020204030204" pitchFamily="34" charset="0"/>
              </a:rPr>
              <a:t>Fundamental aspects of the novel </a:t>
            </a:r>
            <a:r>
              <a:rPr lang="hu-HU" sz="2000" b="1" kern="150" baseline="30000" dirty="0">
                <a:solidFill>
                  <a:srgbClr val="00B0F0"/>
                </a:solidFill>
                <a:latin typeface="Calibri" panose="020F0502020204030204" pitchFamily="34" charset="0"/>
              </a:rPr>
              <a:t>103</a:t>
            </a:r>
            <a:r>
              <a:rPr lang="en-US" sz="2000" b="1" kern="150" dirty="0">
                <a:solidFill>
                  <a:srgbClr val="00B0F0"/>
                </a:solidFill>
                <a:latin typeface="Calibri" panose="020F0502020204030204" pitchFamily="34" charset="0"/>
              </a:rPr>
              <a:t>Pd/</a:t>
            </a:r>
            <a:r>
              <a:rPr lang="hu-HU" sz="2000" b="1" kern="150" baseline="30000" dirty="0">
                <a:solidFill>
                  <a:srgbClr val="00B0F0"/>
                </a:solidFill>
                <a:latin typeface="Calibri" panose="020F0502020204030204" pitchFamily="34" charset="0"/>
              </a:rPr>
              <a:t>103m</a:t>
            </a:r>
            <a:r>
              <a:rPr lang="en-US" sz="2000" b="1" kern="150" dirty="0">
                <a:solidFill>
                  <a:srgbClr val="00B0F0"/>
                </a:solidFill>
                <a:latin typeface="Calibri" panose="020F0502020204030204" pitchFamily="34" charset="0"/>
              </a:rPr>
              <a:t>Rh </a:t>
            </a:r>
            <a:r>
              <a:rPr lang="en-US" sz="2000" b="1" i="1" kern="150" dirty="0">
                <a:solidFill>
                  <a:srgbClr val="00B0F0"/>
                </a:solidFill>
                <a:latin typeface="Calibri" panose="020F0502020204030204" pitchFamily="34" charset="0"/>
              </a:rPr>
              <a:t>in vivo </a:t>
            </a:r>
            <a:r>
              <a:rPr lang="en-US" sz="2000" b="1" kern="150" dirty="0">
                <a:solidFill>
                  <a:srgbClr val="00B0F0"/>
                </a:solidFill>
                <a:latin typeface="Calibri" panose="020F0502020204030204" pitchFamily="34" charset="0"/>
              </a:rPr>
              <a:t>generator</a:t>
            </a:r>
            <a:endParaRPr lang="hu-HU" sz="2000" b="1" dirty="0">
              <a:solidFill>
                <a:srgbClr val="00B0F0"/>
              </a:solidFill>
            </a:endParaRPr>
          </a:p>
          <a:p>
            <a:pPr marL="357188" indent="0" defTabSz="1978025">
              <a:buNone/>
            </a:pPr>
            <a:r>
              <a:rPr lang="hu-HU" sz="2000" dirty="0" err="1"/>
              <a:t>Participants</a:t>
            </a:r>
            <a:r>
              <a:rPr lang="hu-HU" sz="2000" dirty="0"/>
              <a:t>: 	</a:t>
            </a:r>
            <a:r>
              <a:rPr lang="hu-HU" sz="2000" b="1" u="sng" dirty="0">
                <a:solidFill>
                  <a:srgbClr val="00B0F0"/>
                </a:solidFill>
              </a:rPr>
              <a:t>J.R.  </a:t>
            </a:r>
            <a:r>
              <a:rPr lang="hu-HU" sz="2000" b="1" u="sng" dirty="0" err="1">
                <a:solidFill>
                  <a:srgbClr val="00B0F0"/>
                </a:solidFill>
              </a:rPr>
              <a:t>Zeevaart</a:t>
            </a:r>
            <a:br>
              <a:rPr lang="hu-HU" sz="2000" dirty="0"/>
            </a:br>
            <a:r>
              <a:rPr lang="hu-HU" sz="2000" dirty="0"/>
              <a:t>	</a:t>
            </a:r>
            <a:r>
              <a:rPr lang="hu-HU" sz="2000" dirty="0" err="1"/>
              <a:t>Nuclear</a:t>
            </a:r>
            <a:r>
              <a:rPr lang="hu-HU" sz="2000" dirty="0"/>
              <a:t> </a:t>
            </a:r>
            <a:r>
              <a:rPr lang="hu-HU" sz="2000" dirty="0" err="1"/>
              <a:t>Energy</a:t>
            </a:r>
            <a:r>
              <a:rPr lang="hu-HU" sz="2000" dirty="0"/>
              <a:t> Corporation of South </a:t>
            </a:r>
            <a:r>
              <a:rPr lang="hu-HU" sz="2000" dirty="0" err="1"/>
              <a:t>Africa</a:t>
            </a:r>
            <a:r>
              <a:rPr lang="hu-HU" sz="2000" dirty="0"/>
              <a:t> (NECSA)</a:t>
            </a:r>
            <a:endParaRPr lang="hu-HU" sz="2000" dirty="0">
              <a:solidFill>
                <a:srgbClr val="00B0F0"/>
              </a:solidFill>
            </a:endParaRPr>
          </a:p>
          <a:p>
            <a:pPr marL="357188" indent="0" defTabSz="1978025">
              <a:buNone/>
            </a:pPr>
            <a:r>
              <a:rPr lang="hu-HU" sz="2000" dirty="0"/>
              <a:t>ATOMKI </a:t>
            </a:r>
            <a:r>
              <a:rPr lang="hu-HU" sz="2000" dirty="0" err="1"/>
              <a:t>staff</a:t>
            </a:r>
            <a:r>
              <a:rPr lang="hu-HU" sz="2000" dirty="0"/>
              <a:t>:	Z. </a:t>
            </a:r>
            <a:r>
              <a:rPr lang="hu-HU" sz="2000" dirty="0" err="1"/>
              <a:t>Szucs</a:t>
            </a:r>
            <a:r>
              <a:rPr lang="hu-HU" sz="2000" dirty="0"/>
              <a:t>, M. Hunyadi, A.N. </a:t>
            </a:r>
            <a:r>
              <a:rPr lang="hu-HU" sz="2000" dirty="0" err="1"/>
              <a:t>Laouameria</a:t>
            </a:r>
            <a:r>
              <a:rPr lang="hu-HU" sz="2000" dirty="0"/>
              <a:t>, E </a:t>
            </a:r>
            <a:r>
              <a:rPr lang="hu-HU" sz="2000" dirty="0" err="1"/>
              <a:t>Kurakina</a:t>
            </a:r>
            <a:r>
              <a:rPr lang="hu-HU" sz="2000" dirty="0"/>
              <a:t> and </a:t>
            </a:r>
            <a:r>
              <a:rPr lang="hu-HU" sz="2000" dirty="0" err="1"/>
              <a:t>the</a:t>
            </a:r>
            <a:r>
              <a:rPr lang="hu-HU" sz="2000" dirty="0"/>
              <a:t> </a:t>
            </a:r>
            <a:r>
              <a:rPr lang="hu-HU" sz="2000" dirty="0" err="1"/>
              <a:t>staff</a:t>
            </a:r>
            <a:r>
              <a:rPr lang="hu-HU" sz="2000" dirty="0"/>
              <a:t> of </a:t>
            </a:r>
            <a:r>
              <a:rPr lang="hu-HU" sz="2000" dirty="0" err="1"/>
              <a:t>the</a:t>
            </a:r>
            <a:r>
              <a:rPr lang="hu-HU" sz="2000" dirty="0"/>
              <a:t> 	MGC-20E </a:t>
            </a:r>
            <a:r>
              <a:rPr lang="hu-HU" sz="2000" dirty="0" err="1"/>
              <a:t>cyclotron</a:t>
            </a:r>
            <a:endParaRPr lang="hu-HU" sz="2000" dirty="0"/>
          </a:p>
          <a:p>
            <a:pPr marL="357188" indent="0" defTabSz="1978025">
              <a:buNone/>
            </a:pPr>
            <a:r>
              <a:rPr lang="hu-HU" sz="2000" dirty="0" err="1"/>
              <a:t>Experiments</a:t>
            </a:r>
            <a:r>
              <a:rPr lang="hu-HU" sz="2000" dirty="0"/>
              <a:t>:	</a:t>
            </a:r>
            <a:r>
              <a:rPr lang="hu-HU" sz="2000" dirty="0">
                <a:solidFill>
                  <a:srgbClr val="00B0F0"/>
                </a:solidFill>
              </a:rPr>
              <a:t>1 </a:t>
            </a:r>
            <a:r>
              <a:rPr lang="hu-HU" sz="2000" dirty="0" err="1">
                <a:solidFill>
                  <a:srgbClr val="00B0F0"/>
                </a:solidFill>
              </a:rPr>
              <a:t>irradiation</a:t>
            </a:r>
            <a:r>
              <a:rPr lang="hu-HU" sz="2000" dirty="0">
                <a:solidFill>
                  <a:srgbClr val="00B0F0"/>
                </a:solidFill>
              </a:rPr>
              <a:t>  </a:t>
            </a:r>
            <a:r>
              <a:rPr lang="hu-HU" sz="2000" dirty="0" err="1">
                <a:solidFill>
                  <a:srgbClr val="00B0F0"/>
                </a:solidFill>
              </a:rPr>
              <a:t>experiment</a:t>
            </a:r>
            <a:r>
              <a:rPr lang="hu-HU" sz="2000" dirty="0">
                <a:solidFill>
                  <a:srgbClr val="00B0F0"/>
                </a:solidFill>
              </a:rPr>
              <a:t> </a:t>
            </a:r>
            <a:r>
              <a:rPr lang="hu-HU" sz="2000" dirty="0" err="1">
                <a:solidFill>
                  <a:srgbClr val="00B0F0"/>
                </a:solidFill>
              </a:rPr>
              <a:t>with</a:t>
            </a:r>
            <a:r>
              <a:rPr lang="hu-HU" sz="2000" dirty="0">
                <a:solidFill>
                  <a:srgbClr val="00B0F0"/>
                </a:solidFill>
              </a:rPr>
              <a:t> </a:t>
            </a:r>
            <a:r>
              <a:rPr lang="hu-HU" sz="2000" dirty="0" err="1">
                <a:solidFill>
                  <a:srgbClr val="00B0F0"/>
                </a:solidFill>
              </a:rPr>
              <a:t>protons</a:t>
            </a:r>
            <a:br>
              <a:rPr lang="hu-HU" sz="2000" dirty="0">
                <a:solidFill>
                  <a:srgbClr val="00B0F0"/>
                </a:solidFill>
              </a:rPr>
            </a:br>
            <a:r>
              <a:rPr lang="hu-HU" sz="2000" dirty="0">
                <a:solidFill>
                  <a:srgbClr val="00B0F0"/>
                </a:solidFill>
              </a:rPr>
              <a:t>	</a:t>
            </a:r>
            <a:r>
              <a:rPr lang="hu-HU" sz="2000" dirty="0" err="1">
                <a:solidFill>
                  <a:srgbClr val="00B0F0"/>
                </a:solidFill>
              </a:rPr>
              <a:t>Study</a:t>
            </a:r>
            <a:r>
              <a:rPr lang="hu-HU" sz="2000" dirty="0">
                <a:solidFill>
                  <a:srgbClr val="00B0F0"/>
                </a:solidFill>
              </a:rPr>
              <a:t> of </a:t>
            </a:r>
            <a:r>
              <a:rPr lang="hu-HU" sz="2000" dirty="0" err="1">
                <a:solidFill>
                  <a:srgbClr val="00B0F0"/>
                </a:solidFill>
              </a:rPr>
              <a:t>radiation</a:t>
            </a:r>
            <a:r>
              <a:rPr lang="hu-HU" sz="2000" dirty="0">
                <a:solidFill>
                  <a:srgbClr val="00B0F0"/>
                </a:solidFill>
              </a:rPr>
              <a:t> </a:t>
            </a:r>
            <a:r>
              <a:rPr lang="hu-HU" sz="2000" dirty="0" err="1">
                <a:solidFill>
                  <a:srgbClr val="00B0F0"/>
                </a:solidFill>
              </a:rPr>
              <a:t>risk</a:t>
            </a:r>
            <a:r>
              <a:rPr lang="hu-HU" sz="2000" dirty="0">
                <a:solidFill>
                  <a:srgbClr val="00B0F0"/>
                </a:solidFill>
              </a:rPr>
              <a:t> </a:t>
            </a:r>
            <a:r>
              <a:rPr lang="hu-HU" sz="2000" dirty="0" err="1">
                <a:solidFill>
                  <a:srgbClr val="00B0F0"/>
                </a:solidFill>
              </a:rPr>
              <a:t>by</a:t>
            </a:r>
            <a:r>
              <a:rPr lang="hu-HU" sz="2000" dirty="0">
                <a:solidFill>
                  <a:srgbClr val="00B0F0"/>
                </a:solidFill>
              </a:rPr>
              <a:t> </a:t>
            </a:r>
            <a:r>
              <a:rPr lang="hu-HU" sz="2000" dirty="0" err="1">
                <a:solidFill>
                  <a:srgbClr val="00B0F0"/>
                </a:solidFill>
              </a:rPr>
              <a:t>releasing</a:t>
            </a:r>
            <a:r>
              <a:rPr lang="hu-HU" sz="2000" dirty="0">
                <a:solidFill>
                  <a:srgbClr val="00B0F0"/>
                </a:solidFill>
              </a:rPr>
              <a:t> </a:t>
            </a:r>
            <a:r>
              <a:rPr lang="hu-HU" sz="2000" baseline="30000" dirty="0">
                <a:solidFill>
                  <a:srgbClr val="00B0F0"/>
                </a:solidFill>
              </a:rPr>
              <a:t>103m</a:t>
            </a:r>
            <a:r>
              <a:rPr lang="hu-HU" sz="2000" dirty="0">
                <a:solidFill>
                  <a:srgbClr val="00B0F0"/>
                </a:solidFill>
              </a:rPr>
              <a:t>Rh </a:t>
            </a:r>
            <a:r>
              <a:rPr lang="hu-HU" sz="2000" dirty="0" err="1">
                <a:solidFill>
                  <a:srgbClr val="00B0F0"/>
                </a:solidFill>
              </a:rPr>
              <a:t>daugther</a:t>
            </a:r>
            <a:r>
              <a:rPr lang="hu-HU" sz="2000" dirty="0">
                <a:solidFill>
                  <a:srgbClr val="00B0F0"/>
                </a:solidFill>
              </a:rPr>
              <a:t> </a:t>
            </a:r>
            <a:r>
              <a:rPr lang="hu-HU" sz="2000" dirty="0" err="1">
                <a:solidFill>
                  <a:srgbClr val="00B0F0"/>
                </a:solidFill>
              </a:rPr>
              <a:t>radioisotope</a:t>
            </a:r>
            <a:r>
              <a:rPr lang="hu-HU" sz="2000" dirty="0">
                <a:solidFill>
                  <a:srgbClr val="00B0F0"/>
                </a:solidFill>
              </a:rPr>
              <a:t> 	</a:t>
            </a:r>
            <a:r>
              <a:rPr lang="hu-HU" sz="1600" dirty="0">
                <a:hlinkClick r:id="rId2"/>
              </a:rPr>
              <a:t>Pharmaceuticals</a:t>
            </a:r>
            <a:r>
              <a:rPr lang="hu-HU" sz="1600" b="1" dirty="0"/>
              <a:t>2026</a:t>
            </a:r>
            <a:r>
              <a:rPr lang="hu-HU" sz="1600" dirty="0"/>
              <a:t>, </a:t>
            </a:r>
            <a:r>
              <a:rPr lang="hu-HU" sz="1600" i="1" dirty="0"/>
              <a:t>19</a:t>
            </a:r>
            <a:r>
              <a:rPr lang="hu-HU" sz="1600" dirty="0"/>
              <a:t>(1), 126;</a:t>
            </a:r>
            <a:r>
              <a:rPr lang="hu-HU" sz="1600" dirty="0">
                <a:hlinkClick r:id="rId3"/>
              </a:rPr>
              <a:t>https://doi.org/10.3390/ph19010126</a:t>
            </a:r>
            <a:endParaRPr lang="hu-HU" sz="1600" dirty="0"/>
          </a:p>
          <a:p>
            <a:pPr marL="357188" indent="0" defTabSz="1978025">
              <a:buNone/>
            </a:pPr>
            <a:endParaRPr lang="hu-HU" sz="2000" dirty="0"/>
          </a:p>
          <a:p>
            <a:pPr lvl="1"/>
            <a:endParaRPr lang="en-GB" sz="1800" dirty="0"/>
          </a:p>
        </p:txBody>
      </p:sp>
      <p:pic>
        <p:nvPicPr>
          <p:cNvPr id="58" name="Kép 5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51074" y="89454"/>
            <a:ext cx="1603895" cy="757840"/>
          </a:xfrm>
          <a:prstGeom prst="rect">
            <a:avLst/>
          </a:prstGeom>
        </p:spPr>
      </p:pic>
      <p:pic>
        <p:nvPicPr>
          <p:cNvPr id="59" name="Kép 58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00224" y="1025336"/>
            <a:ext cx="1705595" cy="664125"/>
          </a:xfrm>
          <a:prstGeom prst="rect">
            <a:avLst/>
          </a:prstGeom>
        </p:spPr>
      </p:pic>
      <p:pic>
        <p:nvPicPr>
          <p:cNvPr id="60" name="Kép 59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19019" y="1780786"/>
            <a:ext cx="1468004" cy="1048138"/>
          </a:xfrm>
          <a:prstGeom prst="rect">
            <a:avLst/>
          </a:prstGeom>
        </p:spPr>
      </p:pic>
      <p:pic>
        <p:nvPicPr>
          <p:cNvPr id="61" name="Kép 60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13593" y="2848371"/>
            <a:ext cx="1478856" cy="1067216"/>
          </a:xfrm>
          <a:prstGeom prst="rect">
            <a:avLst/>
          </a:prstGeom>
        </p:spPr>
      </p:pic>
      <p:pic>
        <p:nvPicPr>
          <p:cNvPr id="11" name="Kép 10">
            <a:extLst>
              <a:ext uri="{FF2B5EF4-FFF2-40B4-BE49-F238E27FC236}">
                <a16:creationId xmlns:a16="http://schemas.microsoft.com/office/drawing/2014/main" id="{E2E6B9AB-D803-6CE4-596C-923CD3E96B41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52013" y="3915587"/>
            <a:ext cx="8942280" cy="28735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0801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4003</TotalTime>
  <Words>106</Words>
  <Application>Microsoft Office PowerPoint</Application>
  <PresentationFormat>Szélesvásznú</PresentationFormat>
  <Paragraphs>5</Paragraphs>
  <Slides>1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4</vt:i4>
      </vt:variant>
      <vt:variant>
        <vt:lpstr>Téma</vt:lpstr>
      </vt:variant>
      <vt:variant>
        <vt:i4>1</vt:i4>
      </vt:variant>
      <vt:variant>
        <vt:lpstr>Diacímek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Office-téma</vt:lpstr>
      <vt:lpstr>EUROLABS-CLEAR experiments at ATOMKI  2-7 November 2025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p(5.8 MeV)</dc:title>
  <dc:creator>Fenyvesi</dc:creator>
  <cp:lastModifiedBy>Szűcs Zoltán</cp:lastModifiedBy>
  <cp:revision>124</cp:revision>
  <dcterms:created xsi:type="dcterms:W3CDTF">2023-05-21T07:31:45Z</dcterms:created>
  <dcterms:modified xsi:type="dcterms:W3CDTF">2026-05-27T10:48:38Z</dcterms:modified>
</cp:coreProperties>
</file>